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d7ca0449a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d7ca0449a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d7ca0449a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d7ca0449a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9ce518f877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9ce518f877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yourself : (Name, Educational background, Work/course name, Country)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d7ca0449a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d7ca0449a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d7ca0449a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d7ca0449a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d7ca0449a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d7ca0449a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ce518f877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ce518f877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covid inspired us and how?</a:t>
            </a:r>
            <a:endParaRPr/>
          </a:p>
          <a:p>
            <a:pPr indent="0" lvl="0" marL="0" rtl="0" algn="l">
              <a:spcBef>
                <a:spcPts val="0"/>
              </a:spcBef>
              <a:spcAft>
                <a:spcPts val="0"/>
              </a:spcAft>
              <a:buNone/>
            </a:pPr>
            <a:r>
              <a:rPr lang="en"/>
              <a:t>What is the issue we are trying to solve?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ce518f877_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ce518f877_2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d7ca0449a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d7ca0449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d7ca0449a_1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d7ca0449a_1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3.jpg"/><Relationship Id="rId7"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7.jp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idx="4294967295"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a:t>
            </a:r>
            <a:endParaRPr>
              <a:solidFill>
                <a:srgbClr val="FFFFFF"/>
              </a:solidFill>
            </a:endParaRPr>
          </a:p>
        </p:txBody>
      </p:sp>
      <p:pic>
        <p:nvPicPr>
          <p:cNvPr id="55" name="Google Shape;55;p13"/>
          <p:cNvPicPr preferRelativeResize="0"/>
          <p:nvPr/>
        </p:nvPicPr>
        <p:blipFill>
          <a:blip r:embed="rId3">
            <a:alphaModFix/>
          </a:blip>
          <a:stretch>
            <a:fillRect/>
          </a:stretch>
        </p:blipFill>
        <p:spPr>
          <a:xfrm>
            <a:off x="2318550" y="274250"/>
            <a:ext cx="4277525" cy="4286250"/>
          </a:xfrm>
          <a:prstGeom prst="rect">
            <a:avLst/>
          </a:prstGeom>
          <a:noFill/>
          <a:ln>
            <a:noFill/>
          </a:ln>
        </p:spPr>
      </p:pic>
      <p:sp>
        <p:nvSpPr>
          <p:cNvPr id="56" name="Google Shape;56;p13"/>
          <p:cNvSpPr txBox="1"/>
          <p:nvPr>
            <p:ph idx="4294967295" type="title"/>
          </p:nvPr>
        </p:nvSpPr>
        <p:spPr>
          <a:xfrm>
            <a:off x="3952875" y="2571750"/>
            <a:ext cx="357900" cy="1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47" name="Shape 147"/>
        <p:cNvGrpSpPr/>
        <p:nvPr/>
      </p:nvGrpSpPr>
      <p:grpSpPr>
        <a:xfrm>
          <a:off x="0" y="0"/>
          <a:ext cx="0" cy="0"/>
          <a:chOff x="0" y="0"/>
          <a:chExt cx="0" cy="0"/>
        </a:xfrm>
      </p:grpSpPr>
      <p:sp>
        <p:nvSpPr>
          <p:cNvPr id="148" name="Google Shape;148;p22"/>
          <p:cNvSpPr txBox="1"/>
          <p:nvPr/>
        </p:nvSpPr>
        <p:spPr>
          <a:xfrm>
            <a:off x="3035075" y="103315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rPr>
              <a:t>As a seamlessly integrated combination of </a:t>
            </a:r>
            <a:endParaRPr sz="2100">
              <a:solidFill>
                <a:schemeClr val="dk1"/>
              </a:solidFill>
            </a:endParaRPr>
          </a:p>
          <a:p>
            <a:pPr indent="0" lvl="0" marL="0" rtl="0" algn="l">
              <a:spcBef>
                <a:spcPts val="0"/>
              </a:spcBef>
              <a:spcAft>
                <a:spcPts val="0"/>
              </a:spcAft>
              <a:buNone/>
            </a:pPr>
            <a:r>
              <a:rPr lang="en" sz="2100">
                <a:solidFill>
                  <a:schemeClr val="dk1"/>
                </a:solidFill>
              </a:rPr>
              <a:t>Eco-friendly voluntary service in </a:t>
            </a:r>
            <a:endParaRPr sz="2100">
              <a:solidFill>
                <a:schemeClr val="dk1"/>
              </a:solidFill>
            </a:endParaRPr>
          </a:p>
          <a:p>
            <a:pPr indent="0" lvl="0" marL="0" rtl="0" algn="l">
              <a:spcBef>
                <a:spcPts val="0"/>
              </a:spcBef>
              <a:spcAft>
                <a:spcPts val="0"/>
              </a:spcAft>
              <a:buNone/>
            </a:pPr>
            <a:r>
              <a:rPr lang="en" sz="2100">
                <a:solidFill>
                  <a:schemeClr val="dk1"/>
                </a:solidFill>
              </a:rPr>
              <a:t>a destination and the best, traditional elements </a:t>
            </a:r>
            <a:endParaRPr sz="2100">
              <a:solidFill>
                <a:schemeClr val="dk1"/>
              </a:solidFill>
            </a:endParaRPr>
          </a:p>
          <a:p>
            <a:pPr indent="0" lvl="0" marL="0" rtl="0" algn="l">
              <a:spcBef>
                <a:spcPts val="0"/>
              </a:spcBef>
              <a:spcAft>
                <a:spcPts val="0"/>
              </a:spcAft>
              <a:buNone/>
            </a:pPr>
            <a:r>
              <a:rPr lang="en" sz="2100">
                <a:solidFill>
                  <a:schemeClr val="dk1"/>
                </a:solidFill>
              </a:rPr>
              <a:t>of travel – arts, culture, geography, and </a:t>
            </a:r>
            <a:endParaRPr sz="2100">
              <a:solidFill>
                <a:schemeClr val="dk1"/>
              </a:solidFill>
            </a:endParaRPr>
          </a:p>
          <a:p>
            <a:pPr indent="0" lvl="0" marL="0" rtl="0" algn="l">
              <a:spcBef>
                <a:spcPts val="0"/>
              </a:spcBef>
              <a:spcAft>
                <a:spcPts val="0"/>
              </a:spcAft>
              <a:buNone/>
            </a:pPr>
            <a:r>
              <a:rPr lang="en" sz="2100">
                <a:solidFill>
                  <a:schemeClr val="dk1"/>
                </a:solidFill>
              </a:rPr>
              <a:t>history – in your travel ..</a:t>
            </a:r>
            <a:endParaRPr sz="2100">
              <a:solidFill>
                <a:schemeClr val="dk1"/>
              </a:solidFill>
            </a:endParaRPr>
          </a:p>
          <a:p>
            <a:pPr indent="0" lvl="0" marL="0" rtl="0" algn="l">
              <a:spcBef>
                <a:spcPts val="0"/>
              </a:spcBef>
              <a:spcAft>
                <a:spcPts val="0"/>
              </a:spcAft>
              <a:buNone/>
            </a:pPr>
            <a:r>
              <a:rPr lang="en" sz="2100">
                <a:solidFill>
                  <a:schemeClr val="dk1"/>
                </a:solidFill>
              </a:rPr>
              <a:t>We invite you to join us on our journey, and </a:t>
            </a:r>
            <a:endParaRPr sz="2100">
              <a:solidFill>
                <a:schemeClr val="dk1"/>
              </a:solidFill>
            </a:endParaRPr>
          </a:p>
          <a:p>
            <a:pPr indent="0" lvl="0" marL="0" rtl="0" algn="l">
              <a:spcBef>
                <a:spcPts val="0"/>
              </a:spcBef>
              <a:spcAft>
                <a:spcPts val="0"/>
              </a:spcAft>
              <a:buNone/>
            </a:pPr>
            <a:r>
              <a:rPr lang="en" sz="2100">
                <a:solidFill>
                  <a:schemeClr val="dk1"/>
                </a:solidFill>
              </a:rPr>
              <a:t>make VolunTopia, the future of </a:t>
            </a:r>
            <a:endParaRPr sz="2100">
              <a:solidFill>
                <a:schemeClr val="dk1"/>
              </a:solidFill>
            </a:endParaRPr>
          </a:p>
          <a:p>
            <a:pPr indent="0" lvl="0" marL="0" rtl="0" algn="l">
              <a:spcBef>
                <a:spcPts val="0"/>
              </a:spcBef>
              <a:spcAft>
                <a:spcPts val="0"/>
              </a:spcAft>
              <a:buNone/>
            </a:pPr>
            <a:r>
              <a:rPr lang="en" sz="2100">
                <a:solidFill>
                  <a:schemeClr val="dk1"/>
                </a:solidFill>
              </a:rPr>
              <a:t>sustainable travel.</a:t>
            </a:r>
            <a:endParaRPr sz="2100">
              <a:solidFill>
                <a:schemeClr val="dk1"/>
              </a:solidFill>
            </a:endParaRPr>
          </a:p>
          <a:p>
            <a:pPr indent="0" lvl="0" marL="0" rtl="0" algn="ctr">
              <a:spcBef>
                <a:spcPts val="0"/>
              </a:spcBef>
              <a:spcAft>
                <a:spcPts val="0"/>
              </a:spcAft>
              <a:buNone/>
            </a:pPr>
            <a:r>
              <a:t/>
            </a:r>
            <a:endParaRPr sz="2100">
              <a:solidFill>
                <a:schemeClr val="dk1"/>
              </a:solidFill>
            </a:endParaRPr>
          </a:p>
        </p:txBody>
      </p:sp>
      <p:pic>
        <p:nvPicPr>
          <p:cNvPr id="149" name="Google Shape;149;p22"/>
          <p:cNvPicPr preferRelativeResize="0"/>
          <p:nvPr/>
        </p:nvPicPr>
        <p:blipFill>
          <a:blip r:embed="rId3">
            <a:alphaModFix/>
          </a:blip>
          <a:stretch>
            <a:fillRect/>
          </a:stretch>
        </p:blipFill>
        <p:spPr>
          <a:xfrm>
            <a:off x="7501251" y="3497400"/>
            <a:ext cx="1642749" cy="1646100"/>
          </a:xfrm>
          <a:prstGeom prst="rect">
            <a:avLst/>
          </a:prstGeom>
          <a:noFill/>
          <a:ln>
            <a:noFill/>
          </a:ln>
        </p:spPr>
      </p:pic>
      <p:pic>
        <p:nvPicPr>
          <p:cNvPr id="150" name="Google Shape;150;p22"/>
          <p:cNvPicPr preferRelativeResize="0"/>
          <p:nvPr/>
        </p:nvPicPr>
        <p:blipFill>
          <a:blip r:embed="rId3">
            <a:alphaModFix/>
          </a:blip>
          <a:stretch>
            <a:fillRect/>
          </a:stretch>
        </p:blipFill>
        <p:spPr>
          <a:xfrm>
            <a:off x="7509400" y="3505550"/>
            <a:ext cx="1634599" cy="1637950"/>
          </a:xfrm>
          <a:prstGeom prst="rect">
            <a:avLst/>
          </a:prstGeom>
          <a:noFill/>
          <a:ln>
            <a:noFill/>
          </a:ln>
        </p:spPr>
      </p:pic>
      <p:pic>
        <p:nvPicPr>
          <p:cNvPr id="151" name="Google Shape;151;p22"/>
          <p:cNvPicPr preferRelativeResize="0"/>
          <p:nvPr/>
        </p:nvPicPr>
        <p:blipFill>
          <a:blip r:embed="rId4">
            <a:alphaModFix/>
          </a:blip>
          <a:stretch>
            <a:fillRect/>
          </a:stretch>
        </p:blipFill>
        <p:spPr>
          <a:xfrm>
            <a:off x="90175" y="591100"/>
            <a:ext cx="2875500" cy="40029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742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         </a:t>
            </a:r>
            <a:endParaRPr sz="3300"/>
          </a:p>
          <a:p>
            <a:pPr indent="0" lvl="0" marL="0" rtl="0" algn="ctr">
              <a:spcBef>
                <a:spcPts val="0"/>
              </a:spcBef>
              <a:spcAft>
                <a:spcPts val="0"/>
              </a:spcAft>
              <a:buNone/>
            </a:pPr>
            <a:r>
              <a:t/>
            </a:r>
            <a:endParaRPr sz="5100"/>
          </a:p>
          <a:p>
            <a:pPr indent="0" lvl="0" marL="0" rtl="0" algn="ctr">
              <a:spcBef>
                <a:spcPts val="0"/>
              </a:spcBef>
              <a:spcAft>
                <a:spcPts val="0"/>
              </a:spcAft>
              <a:buNone/>
            </a:pPr>
            <a:r>
              <a:rPr lang="en" sz="5100"/>
              <a:t>Thank you very much for your attention ! :D</a:t>
            </a:r>
            <a:endParaRPr sz="5100"/>
          </a:p>
          <a:p>
            <a:pPr indent="0" lvl="0" marL="0" rtl="0" algn="ctr">
              <a:spcBef>
                <a:spcPts val="0"/>
              </a:spcBef>
              <a:spcAft>
                <a:spcPts val="0"/>
              </a:spcAft>
              <a:buNone/>
            </a:pPr>
            <a:r>
              <a:t/>
            </a:r>
            <a:endParaRPr sz="5100"/>
          </a:p>
          <a:p>
            <a:pPr indent="0" lvl="0" marL="0" rtl="0" algn="ctr">
              <a:spcBef>
                <a:spcPts val="0"/>
              </a:spcBef>
              <a:spcAft>
                <a:spcPts val="0"/>
              </a:spcAft>
              <a:buNone/>
            </a:pPr>
            <a:r>
              <a:rPr lang="en" sz="5100"/>
              <a:t>Any Questions?</a:t>
            </a:r>
            <a:endParaRPr sz="5100"/>
          </a:p>
        </p:txBody>
      </p:sp>
      <p:pic>
        <p:nvPicPr>
          <p:cNvPr id="157" name="Google Shape;157;p23"/>
          <p:cNvPicPr preferRelativeResize="0"/>
          <p:nvPr/>
        </p:nvPicPr>
        <p:blipFill>
          <a:blip r:embed="rId3">
            <a:alphaModFix/>
          </a:blip>
          <a:stretch>
            <a:fillRect/>
          </a:stretch>
        </p:blipFill>
        <p:spPr>
          <a:xfrm>
            <a:off x="7501251" y="3497400"/>
            <a:ext cx="1642749" cy="164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60" name="Shape 60"/>
        <p:cNvGrpSpPr/>
        <p:nvPr/>
      </p:nvGrpSpPr>
      <p:grpSpPr>
        <a:xfrm>
          <a:off x="0" y="0"/>
          <a:ext cx="0" cy="0"/>
          <a:chOff x="0" y="0"/>
          <a:chExt cx="0" cy="0"/>
        </a:xfrm>
      </p:grpSpPr>
      <p:sp>
        <p:nvSpPr>
          <p:cNvPr id="61" name="Google Shape;61;p14"/>
          <p:cNvSpPr txBox="1"/>
          <p:nvPr>
            <p:ph idx="1" type="body"/>
          </p:nvPr>
        </p:nvSpPr>
        <p:spPr>
          <a:xfrm>
            <a:off x="568750" y="4303725"/>
            <a:ext cx="1773300" cy="4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D85C6"/>
                </a:solidFill>
                <a:highlight>
                  <a:schemeClr val="dk1"/>
                </a:highlight>
              </a:rPr>
              <a:t>Ruba Aburub</a:t>
            </a:r>
            <a:endParaRPr b="1" sz="1800">
              <a:solidFill>
                <a:srgbClr val="3D85C6"/>
              </a:solidFill>
              <a:highlight>
                <a:schemeClr val="dk1"/>
              </a:highlight>
            </a:endParaRPr>
          </a:p>
        </p:txBody>
      </p:sp>
      <p:pic>
        <p:nvPicPr>
          <p:cNvPr id="62" name="Google Shape;62;p14"/>
          <p:cNvPicPr preferRelativeResize="0"/>
          <p:nvPr/>
        </p:nvPicPr>
        <p:blipFill>
          <a:blip r:embed="rId3">
            <a:alphaModFix/>
          </a:blip>
          <a:stretch>
            <a:fillRect/>
          </a:stretch>
        </p:blipFill>
        <p:spPr>
          <a:xfrm>
            <a:off x="568750" y="2751675"/>
            <a:ext cx="1630500" cy="1630500"/>
          </a:xfrm>
          <a:prstGeom prst="ellipse">
            <a:avLst/>
          </a:prstGeom>
          <a:noFill/>
          <a:ln>
            <a:noFill/>
          </a:ln>
        </p:spPr>
      </p:pic>
      <p:pic>
        <p:nvPicPr>
          <p:cNvPr id="63" name="Google Shape;63;p14"/>
          <p:cNvPicPr preferRelativeResize="0"/>
          <p:nvPr/>
        </p:nvPicPr>
        <p:blipFill>
          <a:blip r:embed="rId4">
            <a:alphaModFix/>
          </a:blip>
          <a:stretch>
            <a:fillRect/>
          </a:stretch>
        </p:blipFill>
        <p:spPr>
          <a:xfrm>
            <a:off x="3642850" y="2765767"/>
            <a:ext cx="1630500" cy="1616400"/>
          </a:xfrm>
          <a:prstGeom prst="ellipse">
            <a:avLst/>
          </a:prstGeom>
          <a:noFill/>
          <a:ln>
            <a:noFill/>
          </a:ln>
        </p:spPr>
      </p:pic>
      <p:pic>
        <p:nvPicPr>
          <p:cNvPr id="64" name="Google Shape;64;p14"/>
          <p:cNvPicPr preferRelativeResize="0"/>
          <p:nvPr/>
        </p:nvPicPr>
        <p:blipFill>
          <a:blip r:embed="rId5">
            <a:alphaModFix/>
          </a:blip>
          <a:stretch>
            <a:fillRect/>
          </a:stretch>
        </p:blipFill>
        <p:spPr>
          <a:xfrm>
            <a:off x="5115075" y="863875"/>
            <a:ext cx="1678800" cy="1678800"/>
          </a:xfrm>
          <a:prstGeom prst="ellipse">
            <a:avLst/>
          </a:prstGeom>
          <a:noFill/>
          <a:ln>
            <a:noFill/>
          </a:ln>
        </p:spPr>
      </p:pic>
      <p:pic>
        <p:nvPicPr>
          <p:cNvPr id="65" name="Google Shape;65;p14"/>
          <p:cNvPicPr preferRelativeResize="0"/>
          <p:nvPr/>
        </p:nvPicPr>
        <p:blipFill>
          <a:blip r:embed="rId6">
            <a:alphaModFix/>
          </a:blip>
          <a:stretch>
            <a:fillRect/>
          </a:stretch>
        </p:blipFill>
        <p:spPr>
          <a:xfrm>
            <a:off x="1996825" y="886600"/>
            <a:ext cx="1678800" cy="1678800"/>
          </a:xfrm>
          <a:prstGeom prst="ellipse">
            <a:avLst/>
          </a:prstGeom>
          <a:noFill/>
          <a:ln>
            <a:noFill/>
          </a:ln>
        </p:spPr>
      </p:pic>
      <p:pic>
        <p:nvPicPr>
          <p:cNvPr id="66" name="Google Shape;66;p14"/>
          <p:cNvPicPr preferRelativeResize="0"/>
          <p:nvPr/>
        </p:nvPicPr>
        <p:blipFill>
          <a:blip r:embed="rId7">
            <a:alphaModFix/>
          </a:blip>
          <a:stretch>
            <a:fillRect/>
          </a:stretch>
        </p:blipFill>
        <p:spPr>
          <a:xfrm>
            <a:off x="6716950" y="2673213"/>
            <a:ext cx="1630500" cy="1630500"/>
          </a:xfrm>
          <a:prstGeom prst="ellipse">
            <a:avLst/>
          </a:prstGeom>
          <a:noFill/>
          <a:ln>
            <a:noFill/>
          </a:ln>
        </p:spPr>
      </p:pic>
      <p:sp>
        <p:nvSpPr>
          <p:cNvPr id="67" name="Google Shape;67;p14"/>
          <p:cNvSpPr txBox="1"/>
          <p:nvPr/>
        </p:nvSpPr>
        <p:spPr>
          <a:xfrm flipH="1">
            <a:off x="1996825" y="2542675"/>
            <a:ext cx="19134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D85C6"/>
                </a:solidFill>
                <a:highlight>
                  <a:srgbClr val="FFFFFF"/>
                </a:highlight>
                <a:latin typeface="Roboto"/>
                <a:ea typeface="Roboto"/>
                <a:cs typeface="Roboto"/>
                <a:sym typeface="Roboto"/>
              </a:rPr>
              <a:t>Angela Distratis</a:t>
            </a:r>
            <a:endParaRPr b="1">
              <a:solidFill>
                <a:srgbClr val="3D85C6"/>
              </a:solidFill>
              <a:highlight>
                <a:schemeClr val="dk1"/>
              </a:highlight>
              <a:latin typeface="Calibri"/>
              <a:ea typeface="Calibri"/>
              <a:cs typeface="Calibri"/>
              <a:sym typeface="Calibri"/>
            </a:endParaRPr>
          </a:p>
        </p:txBody>
      </p:sp>
      <p:sp>
        <p:nvSpPr>
          <p:cNvPr id="68" name="Google Shape;68;p14"/>
          <p:cNvSpPr txBox="1"/>
          <p:nvPr/>
        </p:nvSpPr>
        <p:spPr>
          <a:xfrm>
            <a:off x="3732600" y="4412925"/>
            <a:ext cx="1678800" cy="24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D85C6"/>
                </a:solidFill>
                <a:latin typeface="Calibri"/>
                <a:ea typeface="Calibri"/>
                <a:cs typeface="Calibri"/>
                <a:sym typeface="Calibri"/>
              </a:rPr>
              <a:t>Farah Fahhoum</a:t>
            </a:r>
            <a:endParaRPr b="1" sz="1800">
              <a:solidFill>
                <a:srgbClr val="3D85C6"/>
              </a:solidFill>
              <a:latin typeface="Calibri"/>
              <a:ea typeface="Calibri"/>
              <a:cs typeface="Calibri"/>
              <a:sym typeface="Calibri"/>
            </a:endParaRPr>
          </a:p>
        </p:txBody>
      </p:sp>
      <p:sp>
        <p:nvSpPr>
          <p:cNvPr id="69" name="Google Shape;69;p14"/>
          <p:cNvSpPr txBox="1"/>
          <p:nvPr/>
        </p:nvSpPr>
        <p:spPr>
          <a:xfrm>
            <a:off x="5200575" y="2621150"/>
            <a:ext cx="1507800" cy="246600"/>
          </a:xfrm>
          <a:prstGeom prst="rect">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3D85C6"/>
                </a:solidFill>
                <a:latin typeface="Calibri"/>
                <a:ea typeface="Calibri"/>
                <a:cs typeface="Calibri"/>
                <a:sym typeface="Calibri"/>
              </a:rPr>
              <a:t>David Barmaz</a:t>
            </a:r>
            <a:endParaRPr b="1" sz="1800">
              <a:solidFill>
                <a:srgbClr val="3D85C6"/>
              </a:solidFill>
              <a:latin typeface="Calibri"/>
              <a:ea typeface="Calibri"/>
              <a:cs typeface="Calibri"/>
              <a:sym typeface="Calibri"/>
            </a:endParaRPr>
          </a:p>
        </p:txBody>
      </p:sp>
      <p:sp>
        <p:nvSpPr>
          <p:cNvPr id="70" name="Google Shape;70;p14"/>
          <p:cNvSpPr txBox="1"/>
          <p:nvPr/>
        </p:nvSpPr>
        <p:spPr>
          <a:xfrm>
            <a:off x="6320350" y="4303725"/>
            <a:ext cx="2298000" cy="4650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Clr>
                <a:srgbClr val="000000"/>
              </a:buClr>
              <a:buSzPts val="1100"/>
              <a:buFont typeface="Roboto"/>
              <a:buNone/>
            </a:pPr>
            <a:r>
              <a:rPr b="1" lang="en" sz="1800">
                <a:solidFill>
                  <a:srgbClr val="3D85C6"/>
                </a:solidFill>
                <a:highlight>
                  <a:srgbClr val="FFFFFF"/>
                </a:highlight>
                <a:latin typeface="Roboto"/>
                <a:ea typeface="Roboto"/>
                <a:cs typeface="Roboto"/>
                <a:sym typeface="Roboto"/>
              </a:rPr>
              <a:t>Harout Mardirossian</a:t>
            </a:r>
            <a:endParaRPr b="1" sz="1800">
              <a:solidFill>
                <a:srgbClr val="3D85C6"/>
              </a:solidFill>
              <a:highlight>
                <a:srgbClr val="FFFFFF"/>
              </a:highlight>
              <a:latin typeface="Roboto"/>
              <a:ea typeface="Roboto"/>
              <a:cs typeface="Roboto"/>
              <a:sym typeface="Roboto"/>
            </a:endParaRPr>
          </a:p>
          <a:p>
            <a:pPr indent="0" lvl="0" marL="0" rtl="0" algn="l">
              <a:lnSpc>
                <a:spcPct val="133333"/>
              </a:lnSpc>
              <a:spcBef>
                <a:spcPts val="0"/>
              </a:spcBef>
              <a:spcAft>
                <a:spcPts val="0"/>
              </a:spcAft>
              <a:buClr>
                <a:srgbClr val="000000"/>
              </a:buClr>
              <a:buSzPts val="1100"/>
              <a:buFont typeface="Roboto"/>
              <a:buNone/>
            </a:pPr>
            <a:r>
              <a:t/>
            </a:r>
            <a:endParaRPr sz="1100">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Calibri"/>
              <a:ea typeface="Calibri"/>
              <a:cs typeface="Calibri"/>
              <a:sym typeface="Calibri"/>
            </a:endParaRPr>
          </a:p>
        </p:txBody>
      </p:sp>
      <p:sp>
        <p:nvSpPr>
          <p:cNvPr id="71" name="Google Shape;71;p14"/>
          <p:cNvSpPr txBox="1"/>
          <p:nvPr/>
        </p:nvSpPr>
        <p:spPr>
          <a:xfrm>
            <a:off x="1182175" y="19200"/>
            <a:ext cx="6968400" cy="76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400">
                <a:solidFill>
                  <a:srgbClr val="3D85C6"/>
                </a:solidFill>
                <a:latin typeface="Calibri"/>
                <a:ea typeface="Calibri"/>
                <a:cs typeface="Calibri"/>
                <a:sym typeface="Calibri"/>
              </a:rPr>
              <a:t>Meet The Team </a:t>
            </a:r>
            <a:endParaRPr sz="4400">
              <a:solidFill>
                <a:srgbClr val="3D85C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2118300" y="245925"/>
            <a:ext cx="5377500" cy="10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rPr>
              <a:t>Some Facts</a:t>
            </a:r>
            <a:endParaRPr b="1" sz="3500">
              <a:solidFill>
                <a:schemeClr val="dk1"/>
              </a:solidFill>
            </a:endParaRPr>
          </a:p>
        </p:txBody>
      </p:sp>
      <p:sp>
        <p:nvSpPr>
          <p:cNvPr id="77" name="Google Shape;77;p15"/>
          <p:cNvSpPr txBox="1"/>
          <p:nvPr/>
        </p:nvSpPr>
        <p:spPr>
          <a:xfrm>
            <a:off x="3111000" y="1454275"/>
            <a:ext cx="59730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1- The United Nations has stated that “volunteerism is an important component of any strategy aimed at poverty reduction, sustainable development and social integration.” Throughout the world, the number of people participating in volunteer activities is increasing.</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 sz="1700">
                <a:solidFill>
                  <a:schemeClr val="dk1"/>
                </a:solidFill>
                <a:latin typeface="Calibri"/>
                <a:ea typeface="Calibri"/>
                <a:cs typeface="Calibri"/>
                <a:sym typeface="Calibri"/>
              </a:rPr>
              <a:t>2- According to a 2015 survey by Marriott Rewards from Chase, 84% of millennials said that they would travel </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 sz="1700">
                <a:solidFill>
                  <a:schemeClr val="dk1"/>
                </a:solidFill>
                <a:latin typeface="Calibri"/>
                <a:ea typeface="Calibri"/>
                <a:cs typeface="Calibri"/>
                <a:sym typeface="Calibri"/>
              </a:rPr>
              <a:t>abroad to participate in volunteer activities.</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78" name="Google Shape;78;p15"/>
          <p:cNvPicPr preferRelativeResize="0"/>
          <p:nvPr/>
        </p:nvPicPr>
        <p:blipFill>
          <a:blip r:embed="rId3">
            <a:alphaModFix/>
          </a:blip>
          <a:stretch>
            <a:fillRect/>
          </a:stretch>
        </p:blipFill>
        <p:spPr>
          <a:xfrm>
            <a:off x="7509400" y="3505550"/>
            <a:ext cx="1634599" cy="1637950"/>
          </a:xfrm>
          <a:prstGeom prst="rect">
            <a:avLst/>
          </a:prstGeom>
          <a:noFill/>
          <a:ln>
            <a:noFill/>
          </a:ln>
        </p:spPr>
      </p:pic>
      <p:pic>
        <p:nvPicPr>
          <p:cNvPr id="79" name="Google Shape;79;p15"/>
          <p:cNvPicPr preferRelativeResize="0"/>
          <p:nvPr/>
        </p:nvPicPr>
        <p:blipFill>
          <a:blip r:embed="rId4">
            <a:alphaModFix/>
          </a:blip>
          <a:stretch>
            <a:fillRect/>
          </a:stretch>
        </p:blipFill>
        <p:spPr>
          <a:xfrm>
            <a:off x="2208100" y="3579863"/>
            <a:ext cx="274986600" cy="274985100"/>
          </a:xfrm>
          <a:prstGeom prst="roundRect">
            <a:avLst>
              <a:gd fmla="val 16667" name="adj"/>
            </a:avLst>
          </a:prstGeom>
          <a:noFill/>
          <a:ln>
            <a:noFill/>
          </a:ln>
        </p:spPr>
      </p:pic>
      <p:pic>
        <p:nvPicPr>
          <p:cNvPr id="80" name="Google Shape;80;p15"/>
          <p:cNvPicPr preferRelativeResize="0"/>
          <p:nvPr/>
        </p:nvPicPr>
        <p:blipFill>
          <a:blip r:embed="rId5">
            <a:alphaModFix/>
          </a:blip>
          <a:stretch>
            <a:fillRect/>
          </a:stretch>
        </p:blipFill>
        <p:spPr>
          <a:xfrm>
            <a:off x="74550" y="377400"/>
            <a:ext cx="3036300" cy="42579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287159" y="1472450"/>
            <a:ext cx="5377500" cy="16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3- Also in 2020 Forbes article, it stated that: “In travel trends sustainability became a deciding factor for individuals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4- 2017 article by booking.com 87% of people said they wanted to travel sustainably. </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5- Traveles.org 71% of global travellers think companies should offer more sustainable travel choices.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6- 10 million using skyscanner selected </a:t>
            </a:r>
            <a:endParaRPr sz="1700">
              <a:solidFill>
                <a:schemeClr val="dk1"/>
              </a:solidFill>
            </a:endParaRPr>
          </a:p>
          <a:p>
            <a:pPr indent="0" lvl="0" marL="0" rtl="0" algn="l">
              <a:spcBef>
                <a:spcPts val="0"/>
              </a:spcBef>
              <a:spcAft>
                <a:spcPts val="0"/>
              </a:spcAft>
              <a:buNone/>
            </a:pPr>
            <a:r>
              <a:rPr lang="en" sz="1700">
                <a:solidFill>
                  <a:schemeClr val="dk1"/>
                </a:solidFill>
              </a:rPr>
              <a:t>lowest CO2 emission flights.</a:t>
            </a:r>
            <a:endParaRPr sz="1700">
              <a:solidFill>
                <a:schemeClr val="dk1"/>
              </a:solidFill>
            </a:endParaRPr>
          </a:p>
        </p:txBody>
      </p:sp>
      <p:sp>
        <p:nvSpPr>
          <p:cNvPr id="86" name="Google Shape;86;p16"/>
          <p:cNvSpPr txBox="1"/>
          <p:nvPr/>
        </p:nvSpPr>
        <p:spPr>
          <a:xfrm>
            <a:off x="734775" y="0"/>
            <a:ext cx="73356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Calibri"/>
                <a:ea typeface="Calibri"/>
                <a:cs typeface="Calibri"/>
                <a:sym typeface="Calibri"/>
              </a:rPr>
              <a:t>More Facts...</a:t>
            </a:r>
            <a:endParaRPr b="1" sz="2700">
              <a:solidFill>
                <a:schemeClr val="dk1"/>
              </a:solidFill>
              <a:latin typeface="Calibri"/>
              <a:ea typeface="Calibri"/>
              <a:cs typeface="Calibri"/>
              <a:sym typeface="Calibri"/>
            </a:endParaRPr>
          </a:p>
        </p:txBody>
      </p:sp>
      <p:pic>
        <p:nvPicPr>
          <p:cNvPr id="87" name="Google Shape;87;p16"/>
          <p:cNvPicPr preferRelativeResize="0"/>
          <p:nvPr/>
        </p:nvPicPr>
        <p:blipFill>
          <a:blip r:embed="rId3">
            <a:alphaModFix/>
          </a:blip>
          <a:stretch>
            <a:fillRect/>
          </a:stretch>
        </p:blipFill>
        <p:spPr>
          <a:xfrm>
            <a:off x="7362786" y="3497400"/>
            <a:ext cx="1781214" cy="1646100"/>
          </a:xfrm>
          <a:prstGeom prst="rect">
            <a:avLst/>
          </a:prstGeom>
          <a:noFill/>
          <a:ln>
            <a:noFill/>
          </a:ln>
        </p:spPr>
      </p:pic>
      <p:pic>
        <p:nvPicPr>
          <p:cNvPr id="88" name="Google Shape;88;p16"/>
          <p:cNvPicPr preferRelativeResize="0"/>
          <p:nvPr/>
        </p:nvPicPr>
        <p:blipFill rotWithShape="1">
          <a:blip r:embed="rId4">
            <a:alphaModFix/>
          </a:blip>
          <a:srcRect b="-989" l="0" r="0" t="0"/>
          <a:stretch/>
        </p:blipFill>
        <p:spPr>
          <a:xfrm>
            <a:off x="74525" y="140800"/>
            <a:ext cx="2957100" cy="46761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3501600" y="414950"/>
            <a:ext cx="3446400" cy="64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chemeClr val="dk1"/>
                </a:solidFill>
              </a:rPr>
              <a:t>More Facts..</a:t>
            </a:r>
            <a:endParaRPr b="1" sz="3400">
              <a:solidFill>
                <a:schemeClr val="dk1"/>
              </a:solidFill>
            </a:endParaRPr>
          </a:p>
        </p:txBody>
      </p:sp>
      <p:sp>
        <p:nvSpPr>
          <p:cNvPr id="94" name="Google Shape;94;p17"/>
          <p:cNvSpPr txBox="1"/>
          <p:nvPr/>
        </p:nvSpPr>
        <p:spPr>
          <a:xfrm>
            <a:off x="3355350" y="1055750"/>
            <a:ext cx="5711700" cy="10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7- </a:t>
            </a:r>
            <a:r>
              <a:rPr lang="en" sz="1700">
                <a:solidFill>
                  <a:schemeClr val="dk1"/>
                </a:solidFill>
              </a:rPr>
              <a:t>“73% of global travellers intending to stay at least once in an eco-friendly or green accommodation when looking at the year ahead.” (Booking.com 2019)</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 sz="1700">
                <a:solidFill>
                  <a:schemeClr val="dk1"/>
                </a:solidFill>
              </a:rPr>
              <a:t>8- “Additionally, 70% of global travellers say they would be more likely to book an accommodation knowing it was eco-friendly, whether they were looking for a sustainable stay or not.</a:t>
            </a:r>
            <a:endParaRPr sz="1700">
              <a:solidFill>
                <a:schemeClr val="dk1"/>
              </a:solidFill>
            </a:endParaRPr>
          </a:p>
        </p:txBody>
      </p:sp>
      <p:pic>
        <p:nvPicPr>
          <p:cNvPr id="95" name="Google Shape;95;p17"/>
          <p:cNvPicPr preferRelativeResize="0"/>
          <p:nvPr/>
        </p:nvPicPr>
        <p:blipFill>
          <a:blip r:embed="rId3">
            <a:alphaModFix/>
          </a:blip>
          <a:stretch>
            <a:fillRect/>
          </a:stretch>
        </p:blipFill>
        <p:spPr>
          <a:xfrm>
            <a:off x="7501251" y="3497400"/>
            <a:ext cx="1642749" cy="1646100"/>
          </a:xfrm>
          <a:prstGeom prst="rect">
            <a:avLst/>
          </a:prstGeom>
          <a:noFill/>
          <a:ln>
            <a:noFill/>
          </a:ln>
        </p:spPr>
      </p:pic>
      <p:pic>
        <p:nvPicPr>
          <p:cNvPr id="96" name="Google Shape;96;p17"/>
          <p:cNvPicPr preferRelativeResize="0"/>
          <p:nvPr/>
        </p:nvPicPr>
        <p:blipFill>
          <a:blip r:embed="rId3">
            <a:alphaModFix/>
          </a:blip>
          <a:stretch>
            <a:fillRect/>
          </a:stretch>
        </p:blipFill>
        <p:spPr>
          <a:xfrm>
            <a:off x="7509400" y="3505550"/>
            <a:ext cx="1634700" cy="1638000"/>
          </a:xfrm>
          <a:prstGeom prst="rect">
            <a:avLst/>
          </a:prstGeom>
          <a:noFill/>
          <a:ln>
            <a:noFill/>
          </a:ln>
        </p:spPr>
      </p:pic>
      <p:pic>
        <p:nvPicPr>
          <p:cNvPr id="97" name="Google Shape;97;p17"/>
          <p:cNvPicPr preferRelativeResize="0"/>
          <p:nvPr/>
        </p:nvPicPr>
        <p:blipFill>
          <a:blip r:embed="rId4">
            <a:alphaModFix/>
          </a:blip>
          <a:stretch>
            <a:fillRect/>
          </a:stretch>
        </p:blipFill>
        <p:spPr>
          <a:xfrm>
            <a:off x="155550" y="228150"/>
            <a:ext cx="3199800" cy="45627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01" name="Shape 101"/>
        <p:cNvGrpSpPr/>
        <p:nvPr/>
      </p:nvGrpSpPr>
      <p:grpSpPr>
        <a:xfrm>
          <a:off x="0" y="0"/>
          <a:ext cx="0" cy="0"/>
          <a:chOff x="0" y="0"/>
          <a:chExt cx="0" cy="0"/>
        </a:xfrm>
      </p:grpSpPr>
      <p:sp>
        <p:nvSpPr>
          <p:cNvPr id="102" name="Google Shape;102;p18"/>
          <p:cNvSpPr txBox="1"/>
          <p:nvPr>
            <p:ph type="title"/>
          </p:nvPr>
        </p:nvSpPr>
        <p:spPr>
          <a:xfrm>
            <a:off x="1738475" y="241675"/>
            <a:ext cx="7196400" cy="7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     </a:t>
            </a:r>
            <a:endParaRPr b="1" u="sng">
              <a:solidFill>
                <a:srgbClr val="F3F3F3"/>
              </a:solidFill>
            </a:endParaRPr>
          </a:p>
          <a:p>
            <a:pPr indent="0" lvl="0" marL="0" rtl="0" algn="l">
              <a:spcBef>
                <a:spcPts val="0"/>
              </a:spcBef>
              <a:spcAft>
                <a:spcPts val="0"/>
              </a:spcAft>
              <a:buNone/>
            </a:pPr>
            <a:r>
              <a:rPr b="1" lang="en" sz="3300">
                <a:solidFill>
                  <a:schemeClr val="dk1"/>
                </a:solidFill>
              </a:rPr>
              <a:t> </a:t>
            </a:r>
            <a:endParaRPr b="1" sz="3300">
              <a:solidFill>
                <a:schemeClr val="dk1"/>
              </a:solidFill>
            </a:endParaRPr>
          </a:p>
          <a:p>
            <a:pPr indent="0" lvl="0" marL="0" rtl="0" algn="l">
              <a:spcBef>
                <a:spcPts val="0"/>
              </a:spcBef>
              <a:spcAft>
                <a:spcPts val="0"/>
              </a:spcAft>
              <a:buNone/>
            </a:pPr>
            <a:r>
              <a:rPr b="1" lang="en" sz="2500">
                <a:solidFill>
                  <a:schemeClr val="dk1"/>
                </a:solidFill>
              </a:rPr>
              <a:t>So, we found our inspiration in... the heart of the pandemic.</a:t>
            </a:r>
            <a:endParaRPr b="1" sz="2000">
              <a:solidFill>
                <a:srgbClr val="F3F3F3"/>
              </a:solidFill>
            </a:endParaRPr>
          </a:p>
        </p:txBody>
      </p:sp>
      <p:pic>
        <p:nvPicPr>
          <p:cNvPr id="103" name="Google Shape;103;p18"/>
          <p:cNvPicPr preferRelativeResize="0"/>
          <p:nvPr/>
        </p:nvPicPr>
        <p:blipFill>
          <a:blip r:embed="rId3">
            <a:alphaModFix/>
          </a:blip>
          <a:stretch>
            <a:fillRect/>
          </a:stretch>
        </p:blipFill>
        <p:spPr>
          <a:xfrm>
            <a:off x="7509400" y="3505550"/>
            <a:ext cx="1634599" cy="1637950"/>
          </a:xfrm>
          <a:prstGeom prst="rect">
            <a:avLst/>
          </a:prstGeom>
          <a:noFill/>
          <a:ln>
            <a:noFill/>
          </a:ln>
        </p:spPr>
      </p:pic>
      <p:pic>
        <p:nvPicPr>
          <p:cNvPr id="104" name="Google Shape;104;p18"/>
          <p:cNvPicPr preferRelativeResize="0"/>
          <p:nvPr/>
        </p:nvPicPr>
        <p:blipFill>
          <a:blip r:embed="rId4">
            <a:alphaModFix/>
          </a:blip>
          <a:stretch>
            <a:fillRect/>
          </a:stretch>
        </p:blipFill>
        <p:spPr>
          <a:xfrm>
            <a:off x="152400" y="1691550"/>
            <a:ext cx="2834100" cy="2267400"/>
          </a:xfrm>
          <a:prstGeom prst="roundRect">
            <a:avLst>
              <a:gd fmla="val 16667" name="adj"/>
            </a:avLst>
          </a:prstGeom>
          <a:noFill/>
          <a:ln>
            <a:noFill/>
          </a:ln>
        </p:spPr>
      </p:pic>
      <p:sp>
        <p:nvSpPr>
          <p:cNvPr id="105" name="Google Shape;105;p18"/>
          <p:cNvSpPr txBox="1"/>
          <p:nvPr/>
        </p:nvSpPr>
        <p:spPr>
          <a:xfrm>
            <a:off x="3478850" y="1967500"/>
            <a:ext cx="44547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Nunito"/>
                <a:ea typeface="Nunito"/>
                <a:cs typeface="Nunito"/>
                <a:sym typeface="Nunito"/>
              </a:rPr>
              <a:t>So, </a:t>
            </a:r>
            <a:r>
              <a:rPr b="1" lang="en" sz="2200">
                <a:solidFill>
                  <a:schemeClr val="dk1"/>
                </a:solidFill>
                <a:latin typeface="Nunito"/>
                <a:ea typeface="Nunito"/>
                <a:cs typeface="Nunito"/>
                <a:sym typeface="Nunito"/>
              </a:rPr>
              <a:t>what are we trying to solve ?</a:t>
            </a:r>
            <a:endParaRPr b="1" sz="2200">
              <a:solidFill>
                <a:schemeClr val="dk1"/>
              </a:solidFill>
              <a:latin typeface="Nunito"/>
              <a:ea typeface="Nunito"/>
              <a:cs typeface="Nunito"/>
              <a:sym typeface="Nunito"/>
            </a:endParaRPr>
          </a:p>
          <a:p>
            <a:pPr indent="0" lvl="0" marL="0" rtl="0" algn="l">
              <a:spcBef>
                <a:spcPts val="0"/>
              </a:spcBef>
              <a:spcAft>
                <a:spcPts val="0"/>
              </a:spcAft>
              <a:buNone/>
            </a:pPr>
            <a:r>
              <a:t/>
            </a:r>
            <a:endParaRPr b="1" sz="33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6" name="Google Shape;106;p18"/>
          <p:cNvSpPr txBox="1"/>
          <p:nvPr/>
        </p:nvSpPr>
        <p:spPr>
          <a:xfrm>
            <a:off x="3109325" y="2333125"/>
            <a:ext cx="3949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Many people want to travel and volunteer at the same time to give back to the </a:t>
            </a:r>
            <a:r>
              <a:rPr lang="en" sz="1700">
                <a:solidFill>
                  <a:schemeClr val="dk1"/>
                </a:solidFill>
                <a:latin typeface="Calibri"/>
                <a:ea typeface="Calibri"/>
                <a:cs typeface="Calibri"/>
                <a:sym typeface="Calibri"/>
              </a:rPr>
              <a:t>environment</a:t>
            </a:r>
            <a:r>
              <a:rPr lang="en" sz="1700">
                <a:solidFill>
                  <a:schemeClr val="dk1"/>
                </a:solidFill>
                <a:latin typeface="Calibri"/>
                <a:ea typeface="Calibri"/>
                <a:cs typeface="Calibri"/>
                <a:sym typeface="Calibri"/>
              </a:rPr>
              <a:t>, but right now, this is hard to do - there is no platform allowing travellers to easily find simple volunteering and Eco-friendly activities they can do while travelling.</a:t>
            </a:r>
            <a:endParaRPr sz="17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10" name="Shape 110"/>
        <p:cNvGrpSpPr/>
        <p:nvPr/>
      </p:nvGrpSpPr>
      <p:grpSpPr>
        <a:xfrm>
          <a:off x="0" y="0"/>
          <a:ext cx="0" cy="0"/>
          <a:chOff x="0" y="0"/>
          <a:chExt cx="0" cy="0"/>
        </a:xfrm>
      </p:grpSpPr>
      <p:sp>
        <p:nvSpPr>
          <p:cNvPr id="111" name="Google Shape;111;p19"/>
          <p:cNvSpPr txBox="1"/>
          <p:nvPr>
            <p:ph type="title"/>
          </p:nvPr>
        </p:nvSpPr>
        <p:spPr>
          <a:xfrm>
            <a:off x="1991250" y="489850"/>
            <a:ext cx="5377500" cy="73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3F3F3"/>
                </a:solidFill>
              </a:rPr>
              <a:t>What is our solution ?</a:t>
            </a:r>
            <a:endParaRPr b="1">
              <a:solidFill>
                <a:srgbClr val="F3F3F3"/>
              </a:solidFill>
            </a:endParaRPr>
          </a:p>
          <a:p>
            <a:pPr indent="0" lvl="0" marL="0" rtl="0" algn="ctr">
              <a:spcBef>
                <a:spcPts val="0"/>
              </a:spcBef>
              <a:spcAft>
                <a:spcPts val="0"/>
              </a:spcAft>
              <a:buNone/>
            </a:pPr>
            <a:r>
              <a:t/>
            </a:r>
            <a:endParaRPr>
              <a:solidFill>
                <a:srgbClr val="F3F3F3"/>
              </a:solidFill>
            </a:endParaRPr>
          </a:p>
          <a:p>
            <a:pPr indent="0" lvl="0" marL="0" rtl="0" algn="ctr">
              <a:spcBef>
                <a:spcPts val="0"/>
              </a:spcBef>
              <a:spcAft>
                <a:spcPts val="0"/>
              </a:spcAft>
              <a:buNone/>
            </a:pPr>
            <a:r>
              <a:t/>
            </a:r>
            <a:endParaRPr sz="2800">
              <a:solidFill>
                <a:srgbClr val="F3F3F3"/>
              </a:solidFill>
            </a:endParaRPr>
          </a:p>
        </p:txBody>
      </p:sp>
      <p:pic>
        <p:nvPicPr>
          <p:cNvPr id="112" name="Google Shape;112;p19"/>
          <p:cNvPicPr preferRelativeResize="0"/>
          <p:nvPr/>
        </p:nvPicPr>
        <p:blipFill>
          <a:blip r:embed="rId3">
            <a:alphaModFix/>
          </a:blip>
          <a:stretch>
            <a:fillRect/>
          </a:stretch>
        </p:blipFill>
        <p:spPr>
          <a:xfrm>
            <a:off x="7501251" y="3497400"/>
            <a:ext cx="1642749" cy="1646100"/>
          </a:xfrm>
          <a:prstGeom prst="rect">
            <a:avLst/>
          </a:prstGeom>
          <a:noFill/>
          <a:ln>
            <a:noFill/>
          </a:ln>
        </p:spPr>
      </p:pic>
      <p:sp>
        <p:nvSpPr>
          <p:cNvPr id="113" name="Google Shape;113;p19"/>
          <p:cNvSpPr txBox="1"/>
          <p:nvPr/>
        </p:nvSpPr>
        <p:spPr>
          <a:xfrm>
            <a:off x="734800" y="101032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We came up with a platform that allows locals to advertise volunteering for Eco- friendly activities that would benefit their communities and the local environment, that involves ratings and rewards.</a:t>
            </a:r>
            <a:endParaRPr sz="1700">
              <a:solidFill>
                <a:schemeClr val="dk1"/>
              </a:solidFill>
              <a:latin typeface="Calibri"/>
              <a:ea typeface="Calibri"/>
              <a:cs typeface="Calibri"/>
              <a:sym typeface="Calibri"/>
            </a:endParaRPr>
          </a:p>
        </p:txBody>
      </p:sp>
      <p:sp>
        <p:nvSpPr>
          <p:cNvPr id="114" name="Google Shape;114;p19"/>
          <p:cNvSpPr txBox="1"/>
          <p:nvPr/>
        </p:nvSpPr>
        <p:spPr>
          <a:xfrm>
            <a:off x="734800" y="206502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Calibri"/>
                <a:ea typeface="Calibri"/>
                <a:cs typeface="Calibri"/>
                <a:sym typeface="Calibri"/>
              </a:rPr>
              <a:t>How we will make it work - our idea is not just to create a platform, but to create a system that rewards volunteers, that incentivise them to volunteer more, and getting</a:t>
            </a:r>
            <a:r>
              <a:rPr lang="en" sz="1700">
                <a:solidFill>
                  <a:schemeClr val="dk1"/>
                </a:solidFill>
                <a:latin typeface="Calibri"/>
                <a:ea typeface="Calibri"/>
                <a:cs typeface="Calibri"/>
                <a:sym typeface="Calibri"/>
              </a:rPr>
              <a:t> </a:t>
            </a:r>
            <a:r>
              <a:rPr lang="en" sz="1700">
                <a:solidFill>
                  <a:schemeClr val="dk1"/>
                </a:solidFill>
                <a:latin typeface="Calibri"/>
                <a:ea typeface="Calibri"/>
                <a:cs typeface="Calibri"/>
                <a:sym typeface="Calibri"/>
              </a:rPr>
              <a:t>their family and </a:t>
            </a:r>
            <a:r>
              <a:rPr lang="en" sz="1700">
                <a:solidFill>
                  <a:schemeClr val="dk1"/>
                </a:solidFill>
                <a:latin typeface="Calibri"/>
                <a:ea typeface="Calibri"/>
                <a:cs typeface="Calibri"/>
                <a:sym typeface="Calibri"/>
              </a:rPr>
              <a:t>friends</a:t>
            </a:r>
            <a:r>
              <a:rPr lang="en" sz="1700">
                <a:solidFill>
                  <a:schemeClr val="dk1"/>
                </a:solidFill>
                <a:latin typeface="Calibri"/>
                <a:ea typeface="Calibri"/>
                <a:cs typeface="Calibri"/>
                <a:sym typeface="Calibri"/>
              </a:rPr>
              <a:t> engaged with the activity they are doing. </a:t>
            </a:r>
            <a:endParaRPr sz="1700">
              <a:solidFill>
                <a:schemeClr val="dk1"/>
              </a:solidFill>
              <a:latin typeface="Calibri"/>
              <a:ea typeface="Calibri"/>
              <a:cs typeface="Calibri"/>
              <a:sym typeface="Calibri"/>
            </a:endParaRPr>
          </a:p>
        </p:txBody>
      </p:sp>
      <p:sp>
        <p:nvSpPr>
          <p:cNvPr id="115" name="Google Shape;115;p19"/>
          <p:cNvSpPr txBox="1"/>
          <p:nvPr/>
        </p:nvSpPr>
        <p:spPr>
          <a:xfrm>
            <a:off x="3343550" y="4454675"/>
            <a:ext cx="7156200" cy="8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Screenshot of the website: to be added.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784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dk1"/>
                </a:solidFill>
              </a:rPr>
              <a:t>DEMO </a:t>
            </a:r>
            <a:endParaRPr sz="5000">
              <a:solidFill>
                <a:schemeClr val="dk1"/>
              </a:solidFill>
            </a:endParaRPr>
          </a:p>
        </p:txBody>
      </p:sp>
      <p:pic>
        <p:nvPicPr>
          <p:cNvPr id="121" name="Google Shape;121;p20"/>
          <p:cNvPicPr preferRelativeResize="0"/>
          <p:nvPr/>
        </p:nvPicPr>
        <p:blipFill>
          <a:blip r:embed="rId3">
            <a:alphaModFix/>
          </a:blip>
          <a:stretch>
            <a:fillRect/>
          </a:stretch>
        </p:blipFill>
        <p:spPr>
          <a:xfrm>
            <a:off x="7501251" y="3497400"/>
            <a:ext cx="1642749" cy="1646100"/>
          </a:xfrm>
          <a:prstGeom prst="rect">
            <a:avLst/>
          </a:prstGeom>
          <a:noFill/>
          <a:ln>
            <a:noFill/>
          </a:ln>
        </p:spPr>
      </p:pic>
      <p:pic>
        <p:nvPicPr>
          <p:cNvPr id="122" name="Google Shape;122;p20"/>
          <p:cNvPicPr preferRelativeResize="0"/>
          <p:nvPr/>
        </p:nvPicPr>
        <p:blipFill>
          <a:blip r:embed="rId3">
            <a:alphaModFix/>
          </a:blip>
          <a:stretch>
            <a:fillRect/>
          </a:stretch>
        </p:blipFill>
        <p:spPr>
          <a:xfrm>
            <a:off x="7509400" y="3505550"/>
            <a:ext cx="1634599" cy="1637950"/>
          </a:xfrm>
          <a:prstGeom prst="rect">
            <a:avLst/>
          </a:prstGeom>
          <a:noFill/>
          <a:ln>
            <a:noFill/>
          </a:ln>
        </p:spPr>
      </p:pic>
      <p:sp>
        <p:nvSpPr>
          <p:cNvPr id="123" name="Google Shape;123;p20"/>
          <p:cNvSpPr txBox="1"/>
          <p:nvPr/>
        </p:nvSpPr>
        <p:spPr>
          <a:xfrm>
            <a:off x="1156925" y="235567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Link: to be added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85C6"/>
        </a:solidFill>
      </p:bgPr>
    </p:bg>
    <p:spTree>
      <p:nvGrpSpPr>
        <p:cNvPr id="127" name="Shape 127"/>
        <p:cNvGrpSpPr/>
        <p:nvPr/>
      </p:nvGrpSpPr>
      <p:grpSpPr>
        <a:xfrm>
          <a:off x="0" y="0"/>
          <a:ext cx="0" cy="0"/>
          <a:chOff x="0" y="0"/>
          <a:chExt cx="0" cy="0"/>
        </a:xfrm>
      </p:grpSpPr>
      <p:sp>
        <p:nvSpPr>
          <p:cNvPr id="128" name="Google Shape;128;p21"/>
          <p:cNvSpPr/>
          <p:nvPr/>
        </p:nvSpPr>
        <p:spPr>
          <a:xfrm rot="-166841">
            <a:off x="3910251" y="1911270"/>
            <a:ext cx="1323358" cy="1320946"/>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29" name="Google Shape;129;p21"/>
          <p:cNvGrpSpPr/>
          <p:nvPr/>
        </p:nvGrpSpPr>
        <p:grpSpPr>
          <a:xfrm>
            <a:off x="4184863" y="1520198"/>
            <a:ext cx="2958454" cy="3298347"/>
            <a:chOff x="4184863" y="1520198"/>
            <a:chExt cx="2958454" cy="3298347"/>
          </a:xfrm>
        </p:grpSpPr>
        <p:sp>
          <p:nvSpPr>
            <p:cNvPr id="130" name="Google Shape;130;p21"/>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1"/>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B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1"/>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Sustainability</a:t>
              </a:r>
              <a:endParaRPr sz="1600">
                <a:solidFill>
                  <a:srgbClr val="FFFFFF"/>
                </a:solidFill>
                <a:latin typeface="Roboto"/>
                <a:ea typeface="Roboto"/>
                <a:cs typeface="Roboto"/>
                <a:sym typeface="Roboto"/>
              </a:endParaRPr>
            </a:p>
          </p:txBody>
        </p:sp>
      </p:grpSp>
      <p:grpSp>
        <p:nvGrpSpPr>
          <p:cNvPr id="133" name="Google Shape;133;p21"/>
          <p:cNvGrpSpPr/>
          <p:nvPr/>
        </p:nvGrpSpPr>
        <p:grpSpPr>
          <a:xfrm>
            <a:off x="2857731" y="-71332"/>
            <a:ext cx="3293577" cy="3222916"/>
            <a:chOff x="2857731" y="-71332"/>
            <a:chExt cx="3293577" cy="3222916"/>
          </a:xfrm>
        </p:grpSpPr>
        <p:sp>
          <p:nvSpPr>
            <p:cNvPr id="134" name="Google Shape;134;p21"/>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21"/>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D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21"/>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Volunteering</a:t>
              </a:r>
              <a:r>
                <a:rPr lang="en" sz="1600">
                  <a:solidFill>
                    <a:srgbClr val="FFFFFF"/>
                  </a:solidFill>
                  <a:latin typeface="Roboto"/>
                  <a:ea typeface="Roboto"/>
                  <a:cs typeface="Roboto"/>
                  <a:sym typeface="Roboto"/>
                </a:rPr>
                <a:t> </a:t>
              </a:r>
              <a:endParaRPr sz="1600">
                <a:solidFill>
                  <a:srgbClr val="FFFFFF"/>
                </a:solidFill>
                <a:latin typeface="Roboto"/>
                <a:ea typeface="Roboto"/>
                <a:cs typeface="Roboto"/>
                <a:sym typeface="Roboto"/>
              </a:endParaRPr>
            </a:p>
          </p:txBody>
        </p:sp>
      </p:grpSp>
      <p:grpSp>
        <p:nvGrpSpPr>
          <p:cNvPr id="137" name="Google Shape;137;p21"/>
          <p:cNvGrpSpPr/>
          <p:nvPr/>
        </p:nvGrpSpPr>
        <p:grpSpPr>
          <a:xfrm>
            <a:off x="1959887" y="1684671"/>
            <a:ext cx="3424433" cy="3122279"/>
            <a:chOff x="1959887" y="1684671"/>
            <a:chExt cx="3424433" cy="3122279"/>
          </a:xfrm>
        </p:grpSpPr>
        <p:sp>
          <p:nvSpPr>
            <p:cNvPr id="138" name="Google Shape;138;p21"/>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21"/>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21"/>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Travel</a:t>
              </a:r>
              <a:endParaRPr sz="1600">
                <a:solidFill>
                  <a:srgbClr val="FFFFFF"/>
                </a:solidFill>
                <a:latin typeface="Roboto"/>
                <a:ea typeface="Roboto"/>
                <a:cs typeface="Roboto"/>
                <a:sym typeface="Roboto"/>
              </a:endParaRPr>
            </a:p>
          </p:txBody>
        </p:sp>
      </p:grpSp>
      <p:sp>
        <p:nvSpPr>
          <p:cNvPr id="141" name="Google Shape;141;p21"/>
          <p:cNvSpPr txBox="1"/>
          <p:nvPr/>
        </p:nvSpPr>
        <p:spPr>
          <a:xfrm>
            <a:off x="4032150" y="2326875"/>
            <a:ext cx="1699200" cy="8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VolunTopia</a:t>
            </a:r>
            <a:endParaRPr b="1">
              <a:solidFill>
                <a:srgbClr val="FFFFFF"/>
              </a:solidFill>
            </a:endParaRPr>
          </a:p>
        </p:txBody>
      </p:sp>
      <p:sp>
        <p:nvSpPr>
          <p:cNvPr id="142" name="Google Shape;142;p21"/>
          <p:cNvSpPr txBox="1"/>
          <p:nvPr/>
        </p:nvSpPr>
        <p:spPr>
          <a:xfrm>
            <a:off x="107175" y="28407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What we are all about!</a:t>
            </a:r>
            <a:endParaRPr b="1" sz="2400">
              <a:solidFill>
                <a:srgbClr val="FFFFFF"/>
              </a:solidFill>
            </a:endParaRPr>
          </a:p>
        </p:txBody>
      </p:sp>
      <p:pic>
        <p:nvPicPr>
          <p:cNvPr id="143" name="Google Shape;143;p21"/>
          <p:cNvPicPr preferRelativeResize="0"/>
          <p:nvPr/>
        </p:nvPicPr>
        <p:blipFill>
          <a:blip r:embed="rId3">
            <a:alphaModFix/>
          </a:blip>
          <a:stretch>
            <a:fillRect/>
          </a:stretch>
        </p:blipFill>
        <p:spPr>
          <a:xfrm>
            <a:off x="7501251" y="3497400"/>
            <a:ext cx="1642749" cy="164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